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65" r:id="rId2"/>
    <p:sldId id="266" r:id="rId3"/>
    <p:sldId id="285" r:id="rId4"/>
    <p:sldId id="290" r:id="rId5"/>
    <p:sldId id="279" r:id="rId6"/>
    <p:sldId id="293" r:id="rId7"/>
    <p:sldId id="289" r:id="rId8"/>
    <p:sldId id="288" r:id="rId9"/>
    <p:sldId id="283" r:id="rId10"/>
    <p:sldId id="291" r:id="rId11"/>
    <p:sldId id="292" r:id="rId12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90599" autoAdjust="0"/>
  </p:normalViewPr>
  <p:slideViewPr>
    <p:cSldViewPr showGuides="1">
      <p:cViewPr>
        <p:scale>
          <a:sx n="66" d="100"/>
          <a:sy n="66" d="100"/>
        </p:scale>
        <p:origin x="1110" y="-3504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594691" y="1066906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𝒆𝒔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70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90992" y="10687720"/>
            <a:ext cx="8132571" cy="6725991"/>
            <a:chOff x="8650391" y="14906945"/>
            <a:chExt cx="9359605" cy="672599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08432" y="18680608"/>
                <a:ext cx="738402" cy="2880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4906945"/>
              <a:ext cx="498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0687720"/>
            <a:ext cx="9981753" cy="6066394"/>
            <a:chOff x="8109361" y="10687720"/>
            <a:chExt cx="9981753" cy="6066394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0687720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6334"/>
              <a:chOff x="8270636" y="11318070"/>
              <a:chExt cx="9631190" cy="5526334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476148" y="11778941"/>
                <a:ext cx="1715780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low-Eukaryota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high-Eukaryota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eukaryotic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Low-eukaryotic sequencing depth selection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 eukaryotic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D84ECA-B5C8-4368-97BD-0CEEFB8A43C8}"/>
              </a:ext>
            </a:extLst>
          </p:cNvPr>
          <p:cNvGrpSpPr/>
          <p:nvPr/>
        </p:nvGrpSpPr>
        <p:grpSpPr>
          <a:xfrm>
            <a:off x="1712924" y="10030646"/>
            <a:ext cx="14623021" cy="6954113"/>
            <a:chOff x="1712924" y="10030646"/>
            <a:chExt cx="14623021" cy="695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55D2D3-031B-4BD8-9086-DCFAA012F667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3822"/>
              <a:chOff x="5447314" y="10030937"/>
              <a:chExt cx="12526540" cy="695382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E98D19A-FDE2-4186-8445-6EB0A031F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960233A-6BCE-4FA4-A1F7-B0A51B1F3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9219"/>
                <a:ext cx="6045034" cy="643554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0089A9-1B10-415A-8BCB-FCD0254805B2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8" name="Picture 7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7BFA5169-6E3B-476E-A4A4-4CB75F144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A25623-2299-4884-BE76-6CAE52AB6C9E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A56ADF-4600-482C-BE3B-376EDA65276B}"/>
              </a:ext>
            </a:extLst>
          </p:cNvPr>
          <p:cNvGraphicFramePr>
            <a:graphicFrameLocks noGrp="1"/>
          </p:cNvGraphicFramePr>
          <p:nvPr/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7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1E1AF-C3C5-4616-BC7B-55DF1CFC775C}"/>
              </a:ext>
            </a:extLst>
          </p:cNvPr>
          <p:cNvSpPr txBox="1"/>
          <p:nvPr/>
        </p:nvSpPr>
        <p:spPr>
          <a:xfrm>
            <a:off x="791072" y="894632"/>
            <a:ext cx="16165796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Cary JW, Ehrlich KC,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Beltz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SB, Harris-Coward P,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Klich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MA. Characterization of the Aspergillus ochraceoroseus aflatoxin/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biosynthetic gene cluster. </a:t>
            </a:r>
            <a:r>
              <a:rPr lang="en-US" altLang="zh-CN" b="0" i="1" dirty="0" err="1">
                <a:solidFill>
                  <a:srgbClr val="212121"/>
                </a:solidFill>
                <a:effectLst/>
                <a:latin typeface="BlinkMacSystemFont"/>
              </a:rPr>
              <a:t>Mycologia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2009;101(3):352-362. doi:10.3852/08-173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Frisvad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JC,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Skouboe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P, Samson RA. Taxonomic comparison of three different groups of aflatoxin producers and a new efficient producer of aflatoxin B1,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and 3-O-methylsterigmatocystin, Aspergillus rambellii sp.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nov.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Syst Appl Microbiol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2005;28(5):442-453. doi:10.1016/j.syapm.2005.02.012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Cho HD, Min HJ, Won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Ahn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HY, Cho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Seo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KI. Solid state fermentation process with Aspergillus kawachii enhances the cancer-suppressive potential of silkworm larva in hepatocellular carcinoma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BMC Complement Altern Med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2019;19(1):241. Published 2019 Sep 5. doi:10.1186/s12906-019-2649-7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Kim, S. Y., Yang, E. J., Son, Y. K., Yeo, J. H., &amp; Song, K. S. (2016). Enhanced anti-oxidative effect of fermented Korean mistletoe is originated from an increase in the contents of caffeic acid and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lyoniresinol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Food &amp; function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7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(5), 2270–2277. </a:t>
            </a:r>
            <a:r>
              <a:rPr lang="en-US" altLang="zh-CN" dirty="0">
                <a:solidFill>
                  <a:srgbClr val="212121"/>
                </a:solidFill>
                <a:latin typeface="BlinkMacSystemFont"/>
              </a:rPr>
              <a:t>https://doi.org/10.1039/c6fo00138f</a:t>
            </a:r>
            <a:endParaRPr lang="en-US" altLang="zh-CN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2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143000" y="14720168"/>
            <a:ext cx="17764666" cy="8470394"/>
            <a:chOff x="92461" y="7084"/>
            <a:chExt cx="17764666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92461" y="151100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d</a:t>
              </a:r>
              <a:endParaRPr lang="zh-CN" altLang="en-US" sz="36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583405" y="1110656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719168"/>
            <a:ext cx="10952742" cy="8325327"/>
            <a:chOff x="40303" y="4911947"/>
            <a:chExt cx="10952742" cy="8325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63870"/>
              <a:chOff x="148100" y="10883998"/>
              <a:chExt cx="11523631" cy="47638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63870"/>
                <a:chOff x="148100" y="10883998"/>
                <a:chExt cx="10993389" cy="47638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96433"/>
                  <a:chOff x="148100" y="11151435"/>
                  <a:chExt cx="10993389" cy="44964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47758"/>
                    <a:ext cx="9967811" cy="400110"/>
                    <a:chOff x="1173678" y="152477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47758"/>
                      <a:ext cx="1810916" cy="400110"/>
                      <a:chOff x="144073" y="111793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47758"/>
                      <a:ext cx="2453061" cy="400110"/>
                      <a:chOff x="144073" y="111793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47758"/>
                      <a:ext cx="3443904" cy="400110"/>
                      <a:chOff x="-846770" y="111793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79306"/>
                        <a:ext cx="97103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127847" cy="4339955"/>
                  <a:chOff x="517436" y="10883998"/>
                  <a:chExt cx="10127847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625018" cy="307778"/>
                    <a:chOff x="517436" y="10883998"/>
                    <a:chExt cx="8625018" cy="307778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9529" y="10883998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415" y="10883998"/>
                      <a:ext cx="14237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12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311955" y="14909848"/>
                    <a:ext cx="8333328" cy="314105"/>
                    <a:chOff x="2311955" y="14909848"/>
                    <a:chExt cx="8333328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1955" y="14916175"/>
                      <a:ext cx="15558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3357" y="14916176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2021_JunY_1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3331" y="14909848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2021_JunY_2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4911947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589794" cy="7815778"/>
              <a:chOff x="0" y="7719420"/>
              <a:chExt cx="1589794" cy="781577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277103" y="10825781"/>
                <a:ext cx="113043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55299" y="12891718"/>
                <a:ext cx="1279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225005" y="13935638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2021_JunY_1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225005" y="14981200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2021_JunY_2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930636"/>
            <a:ext cx="17708079" cy="5131482"/>
            <a:chOff x="143000" y="572041"/>
            <a:chExt cx="17708079" cy="66952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572041"/>
              <a:ext cx="17708079" cy="6695299"/>
              <a:chOff x="-145032" y="572041"/>
              <a:chExt cx="17708079" cy="669529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572041"/>
                <a:ext cx="1007046" cy="6695299"/>
                <a:chOff x="-145032" y="572041"/>
                <a:chExt cx="1007046" cy="669529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994827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572041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1962900"/>
                  <a:ext cx="584775" cy="2435733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b</a:t>
            </a:r>
            <a:endParaRPr lang="zh-CN" altLang="en-US" sz="3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774450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340858" y="86180"/>
            <a:ext cx="960628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1884964"/>
            <a:ext cx="17167812" cy="4320480"/>
            <a:chOff x="257108" y="21884964"/>
            <a:chExt cx="17167812" cy="432048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188496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d</a:t>
              </a:r>
              <a:endParaRPr lang="zh-CN" altLang="en-US" sz="36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137904" cy="4169841"/>
              <a:chOff x="287016" y="22035603"/>
              <a:chExt cx="1713790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137904" cy="4116600"/>
                <a:chOff x="287016" y="22088844"/>
                <a:chExt cx="1713790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137904" cy="3600000"/>
                  <a:chOff x="287016" y="22124274"/>
                  <a:chExt cx="1713790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r="8087"/>
                  <a:stretch/>
                </p:blipFill>
                <p:spPr>
                  <a:xfrm>
                    <a:off x="8809508" y="22124274"/>
                    <a:ext cx="861541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93"/>
              <a:ext cx="12745837" cy="9509472"/>
              <a:chOff x="5452896" y="633893"/>
              <a:chExt cx="12745837" cy="950947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412606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916412"/>
              <a:ext cx="12331694" cy="7176377"/>
              <a:chOff x="5415084" y="16916412"/>
              <a:chExt cx="12331694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175552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737852" cy="5940672"/>
            <a:chOff x="7979071" y="8924432"/>
            <a:chExt cx="8737852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9" t="927"/>
            <a:stretch/>
          </p:blipFill>
          <p:spPr>
            <a:xfrm>
              <a:off x="8929645" y="10312967"/>
              <a:ext cx="7787278" cy="4036099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137640" y="11659822"/>
              <a:ext cx="978468" cy="1476167"/>
              <a:chOff x="1901737" y="8579162"/>
              <a:chExt cx="2131802" cy="116285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901737" y="8579162"/>
                <a:ext cx="85286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7856" y="9151438"/>
                <a:ext cx="84937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13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70195" y="9378338"/>
                <a:ext cx="8633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559715" y="11005512"/>
              <a:ext cx="436338" cy="3138592"/>
              <a:chOff x="195878" y="7872975"/>
              <a:chExt cx="950654" cy="339796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809274"/>
                <a:ext cx="312904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228345" y="9860927"/>
                <a:ext cx="863342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195878" y="8860324"/>
                <a:ext cx="950654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199370" y="7872975"/>
                <a:ext cx="947162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031536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203990" y="10111648"/>
              <a:ext cx="993695" cy="2384886"/>
              <a:chOff x="1908722" y="6999544"/>
              <a:chExt cx="2164978" cy="1878694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908722" y="8514561"/>
                <a:ext cx="83889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17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546109" y="8219123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3130031" y="6999544"/>
                <a:ext cx="943669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323530" y="11371787"/>
              <a:ext cx="913826" cy="1844825"/>
              <a:chOff x="1997781" y="7424976"/>
              <a:chExt cx="1990967" cy="1453262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997781" y="8514561"/>
                <a:ext cx="660778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491977" y="7424976"/>
                <a:ext cx="96113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24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132391" y="8077313"/>
                <a:ext cx="85635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15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389586" y="13502394"/>
              <a:ext cx="856118" cy="542292"/>
              <a:chOff x="1987304" y="8451046"/>
              <a:chExt cx="1865238" cy="42719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268598" y="845104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472458" y="13424030"/>
              <a:ext cx="876184" cy="611861"/>
              <a:chOff x="1987304" y="8396243"/>
              <a:chExt cx="1908956" cy="481995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3225002" y="8396243"/>
                <a:ext cx="67125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528924" y="13027977"/>
              <a:ext cx="878589" cy="1008130"/>
              <a:chOff x="1987304" y="8084082"/>
              <a:chExt cx="1914195" cy="794156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615759" y="8084082"/>
                <a:ext cx="66077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3219764" y="8514556"/>
                <a:ext cx="681735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588716" y="12487922"/>
              <a:ext cx="864096" cy="1573264"/>
              <a:chOff x="1940438" y="7638899"/>
              <a:chExt cx="1882619" cy="1239339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940438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489535" y="7638899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3239111" y="8433053"/>
                <a:ext cx="58394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4"/>
              <a:ext cx="2101642" cy="800854"/>
              <a:chOff x="6201584" y="16869594"/>
              <a:chExt cx="2535555" cy="983615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983615"/>
                <a:chOff x="6201584" y="16988062"/>
                <a:chExt cx="2535555" cy="983615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6605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Eukaryotic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34470"/>
                  <a:chOff x="1352417" y="15491395"/>
                  <a:chExt cx="2968526" cy="2253109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9033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Eukaryota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in CRC and control comparison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429579" y="16154955"/>
              <a:ext cx="2236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rgbClr val="C00000"/>
                  </a:solidFill>
                  <a:effectLst/>
                  <a:latin typeface="-apple-system"/>
                </a:rPr>
                <a:t>mEuk_Cluster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73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9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153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Paper written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6584"/>
              </p:ext>
            </p:extLst>
          </p:nvPr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3771733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24849"/>
              </p:ext>
            </p:extLst>
          </p:nvPr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</a:t>
                      </a:r>
                      <a:r>
                        <a:rPr lang="en-US" sz="1600" b="1" kern="1200" spc="-5" dirty="0" err="1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anginosus</a:t>
                      </a:r>
                      <a:endParaRPr lang="en-US" sz="1600" b="1" kern="1200" spc="-5" dirty="0">
                        <a:solidFill>
                          <a:srgbClr val="7030A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44698"/>
              </p:ext>
            </p:extLst>
          </p:nvPr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1495" y="633893"/>
              <a:ext cx="12749329" cy="9509472"/>
              <a:chOff x="5449404" y="633893"/>
              <a:chExt cx="12749329" cy="950947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9404" y="3702944"/>
                <a:ext cx="6052018" cy="644042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54968-0C5C-4227-A5CF-45D4687E9FE7}"/>
              </a:ext>
            </a:extLst>
          </p:cNvPr>
          <p:cNvGrpSpPr/>
          <p:nvPr/>
        </p:nvGrpSpPr>
        <p:grpSpPr>
          <a:xfrm>
            <a:off x="1712924" y="10030646"/>
            <a:ext cx="14623021" cy="6956554"/>
            <a:chOff x="1712924" y="10030646"/>
            <a:chExt cx="14623021" cy="6956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F15772-590C-4249-96FF-934A369F814A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6263"/>
              <a:chOff x="5447314" y="10030937"/>
              <a:chExt cx="12526540" cy="695626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C940AEA-9494-4AAC-B798-FD071A1F9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14408D-4E91-44E5-8E4C-4A05812D8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6778"/>
                <a:ext cx="6045034" cy="6440422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193" name="Picture 192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A6847FDD-A0F8-4E2F-B4DE-24BE49FB7C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EAECCF-575B-41DD-BCBC-B2968C18D62C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6844404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50277" y="16916412"/>
              <a:ext cx="12358592" cy="7176377"/>
              <a:chOff x="5388186" y="16916412"/>
              <a:chExt cx="12358592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8186" y="17438120"/>
                <a:ext cx="6098830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05840"/>
              </p:ext>
            </p:extLst>
          </p:nvPr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65524"/>
              </p:ext>
            </p:extLst>
          </p:nvPr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96574"/>
              </p:ext>
            </p:extLst>
          </p:nvPr>
        </p:nvGraphicFramePr>
        <p:xfrm>
          <a:off x="1385411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52010</TotalTime>
  <Words>2575</Words>
  <Application>Microsoft Office PowerPoint</Application>
  <PresentationFormat>Custom</PresentationFormat>
  <Paragraphs>842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-apple-system</vt:lpstr>
      <vt:lpstr>ArialMT</vt:lpstr>
      <vt:lpstr>BlinkMacSystemFont</vt:lpstr>
      <vt:lpstr>等线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164</cp:revision>
  <dcterms:created xsi:type="dcterms:W3CDTF">2021-06-17T09:08:51Z</dcterms:created>
  <dcterms:modified xsi:type="dcterms:W3CDTF">2021-09-02T10:06:06Z</dcterms:modified>
</cp:coreProperties>
</file>